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9" r:id="rId3"/>
    <p:sldId id="306" r:id="rId4"/>
    <p:sldId id="305" r:id="rId5"/>
    <p:sldId id="265" r:id="rId6"/>
    <p:sldId id="290" r:id="rId7"/>
    <p:sldId id="291" r:id="rId8"/>
    <p:sldId id="293" r:id="rId9"/>
    <p:sldId id="294" r:id="rId10"/>
    <p:sldId id="296" r:id="rId11"/>
    <p:sldId id="289" r:id="rId12"/>
    <p:sldId id="266" r:id="rId13"/>
    <p:sldId id="280" r:id="rId14"/>
    <p:sldId id="297" r:id="rId15"/>
    <p:sldId id="298" r:id="rId16"/>
    <p:sldId id="299" r:id="rId17"/>
    <p:sldId id="300" r:id="rId18"/>
    <p:sldId id="282" r:id="rId19"/>
    <p:sldId id="303" r:id="rId20"/>
    <p:sldId id="323" r:id="rId21"/>
    <p:sldId id="325" r:id="rId22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B3728A3-E22E-4812-BD4E-481BA3B62B01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0BB36FF-A3BA-4285-9A89-1580DDF7F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B1E03E-5E82-48CB-AB95-57C5561BBC6A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6636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7076343-E353-41AC-963D-6467BFE77AEF}" type="slidenum">
              <a:rPr lang="ru-RU" smtClean="0"/>
              <a:pPr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7643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25261-FF1D-4B02-ACBC-1313DC950E33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3286-7A8D-4AFB-BB10-8D48328000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150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F29B-C821-40CB-BD27-5016CF2EF2AB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712D-06FF-494D-858F-6BE6DFE636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362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AF7B-8511-4F37-BEEB-AC8CF717B3A9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D8B8-8F22-45AB-8E3F-D2E6DE9A22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231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A0906-1D90-4266-BA38-BB2EED48A2D6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9624-326C-411D-882E-6B8087DB7C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73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C0ABF-2BE8-49BC-9585-99D38194FF97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1581-3057-4499-A076-3222FB4CE3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32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5D59-8478-4102-B097-7A95998C070B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6BF9-4FD7-4490-8B38-877098116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61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4530-D720-4B2E-8B0E-10C5F88AF077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A354-15FE-4673-8045-31F2E8233B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572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D9F8-D355-473E-9BBC-7D232DC29CC1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368D-40FF-4CDC-ACDC-B70526CCE8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28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C2AB-423B-435B-B7AC-1D4139E1761E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16846-B6F6-498C-B0B5-8D554966EA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34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CC1D9-3AC8-4625-9D19-5BC84AC8B073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3A58-5C46-47FF-BC6F-A3F43EA3D1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149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53E8-C791-4C5C-8327-A13093391F4B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17797-83D7-4C89-9767-66C5B2F53D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868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fld id="{79ACC010-650F-4CF0-B0A6-46D9F24ECF3D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3C8868-0AE1-4268-B8FB-B60D7D0FB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2" r:id="rId2"/>
    <p:sldLayoutId id="2147484058" r:id="rId3"/>
    <p:sldLayoutId id="2147484053" r:id="rId4"/>
    <p:sldLayoutId id="2147484054" r:id="rId5"/>
    <p:sldLayoutId id="2147484055" r:id="rId6"/>
    <p:sldLayoutId id="2147484059" r:id="rId7"/>
    <p:sldLayoutId id="2147484060" r:id="rId8"/>
    <p:sldLayoutId id="2147484061" r:id="rId9"/>
    <p:sldLayoutId id="2147484056" r:id="rId10"/>
    <p:sldLayoutId id="21474840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500063" y="1125538"/>
            <a:ext cx="7958137" cy="3743325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организации спортивного судейства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</a:t>
            </a:r>
            <a:endParaRPr lang="ru-RU" alt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86250"/>
            <a:ext cx="17145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19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197514" y="2636912"/>
            <a:ext cx="8748972" cy="3970318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всероссийской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Российской Федерации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категории спортивных судей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«судья по спорту республиканской категории»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«судья по спорту всесоюзной категории»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Квалификационными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сроком </a:t>
            </a:r>
            <a:r>
              <a:rPr lang="ru-RU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4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90550" y="333375"/>
            <a:ext cx="8229600" cy="17224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9 Положения)</a:t>
            </a:r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293914" y="2780927"/>
            <a:ext cx="8526558" cy="3434815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buFont typeface="Symbol" panose="05050102010706020507" pitchFamily="18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спортивных судей «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присваиваются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местного самоуправления муниципальных районов и городских округов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кандидатов на присвоение или по месту регистрации региональной спортивной федерации, осуществляющей учет судейской деятельности кандидатов на присвоение,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представлению, заверенному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такой региональной спортивной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7272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9 Положения)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10"/>
          <p:cNvSpPr txBox="1">
            <a:spLocks noGrp="1"/>
          </p:cNvSpPr>
          <p:nvPr>
            <p:ph idx="1"/>
          </p:nvPr>
        </p:nvSpPr>
        <p:spPr>
          <a:xfrm>
            <a:off x="323528" y="2708920"/>
            <a:ext cx="8606160" cy="3416320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Квалификационная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«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исполнительной власти субъектов Российской Федерации в области физической культуры и спорта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 кандидата на присвоение или по месту регистрации региональной спортивной федерации, осуществляющей учет судейской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кандидата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представлению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заверенному руководителем такой региональной спортивной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7272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</a:t>
            </a:r>
            <a: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14 Положения)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571750"/>
            <a:ext cx="8572500" cy="1714500"/>
          </a:xfrm>
        </p:spPr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Symbol" panose="05050102010706020507" pitchFamily="18" charset="2"/>
              <a:buNone/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buFont typeface="Symbol" panose="05050102010706020507" pitchFamily="18" charset="2"/>
              <a:buNone/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buFont typeface="Symbol" panose="05050102010706020507" pitchFamily="18" charset="2"/>
              <a:buNone/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  <a:p>
            <a:pPr>
              <a:buClr>
                <a:schemeClr val="bg2">
                  <a:lumMod val="25000"/>
                </a:schemeClr>
              </a:buClr>
              <a:defRPr/>
            </a:pPr>
            <a:endParaRPr lang="ru-RU" sz="2000" b="1" dirty="0" smtClean="0"/>
          </a:p>
        </p:txBody>
      </p:sp>
      <p:sp>
        <p:nvSpPr>
          <p:cNvPr id="8" name="Содержимое 10"/>
          <p:cNvSpPr txBox="1">
            <a:spLocks/>
          </p:cNvSpPr>
          <p:nvPr/>
        </p:nvSpPr>
        <p:spPr bwMode="auto">
          <a:xfrm>
            <a:off x="323528" y="2708920"/>
            <a:ext cx="8606160" cy="31454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Font typeface="Symbol" panose="05050102010706020507" pitchFamily="18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квалификационной категории спортивного судьи заносятся в Карточку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заверяются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спортивной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федерацией,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</a:t>
            </a:r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учет судейской деятельности спортивного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судьи</a:t>
            </a:r>
          </a:p>
          <a:p>
            <a:pPr marL="0" indent="0" algn="just">
              <a:buFont typeface="Symbol" panose="05050102010706020507" pitchFamily="18" charset="2"/>
              <a:buNone/>
              <a:defRPr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06537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судей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32.1 Положения)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323528" y="2636912"/>
            <a:ext cx="8622958" cy="3416320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возрасту, в том числе предельный возраст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наименование официальных соревнований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необходимое для присвоения квалификационных категорий спортивных судей количество таких соревнований (с указанием наименований спортивных судейских должностей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занятий в качестве участника, но не менее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судейской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7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квалификационных категорий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судей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32.1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8766974" cy="4524315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занятий в качестве лектора для всех квалификационных категорий спортивного судьи, за исключением квалификационных категорий спортивных судей «спортивный судья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категории», 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 занятия в каждый год судейской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ериодичность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сдачи квалификационного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ериодичность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нормативов по физической подготовке, необходимых для присвоения квалификационной категории спортивного судьи (для видов спорта, где такие нормативы предусмотрены правилами видов спорта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таж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судейства, необходимый для присвоения квалификационной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7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судей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32.2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251520" y="2276872"/>
            <a:ext cx="8640960" cy="4668332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возрасту спортивного судьи,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к предельному возрасту спортивного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судьи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наименование официальных соревнований, а также необходимое для прохождения подтверждения количество таких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соревнований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занятий в качестве участника, но не менее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судейской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занятий в качестве лектора для всех квалификационных категорий спортивного судьи, за исключением квалификационных категорий спортивных судей «спортивный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категории», но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 занятия в каждый год судейской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06537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судей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32.2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179512" y="2204864"/>
            <a:ext cx="8766974" cy="4524315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Сдачу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нормативов по физической подготовке, необходимых для присвоения квалификационной категории спортивного судьи (для видов спорта, где такие нормативы предусмотрены правилами видов спорта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подтверждения, но не менее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всероссийской категории»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4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2 категории»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2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категории»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судейским категориям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(пункты Положения)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10"/>
          <p:cNvSpPr txBox="1">
            <a:spLocks noGrp="1"/>
          </p:cNvSpPr>
          <p:nvPr>
            <p:ph idx="1"/>
          </p:nvPr>
        </p:nvSpPr>
        <p:spPr>
          <a:xfrm>
            <a:off x="251520" y="2636912"/>
            <a:ext cx="8640960" cy="4154984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32.3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выполнению нормативов по физической подготовке и периодичности их сдачи (для видов спорта, где такие нормативы предусмотрены правилами видов спорта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32.4. Требования к оценке практики спортивного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судейства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32.5. Требования к включению спортивных судей в судейские коллегии и главные судейские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коллегии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32.6. Требования к прохождению теоретической подготовки и сдаче квалификационного зачета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722437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подтверждения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судей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7 пункта 32.2 Положения)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950" y="2536825"/>
            <a:ext cx="4171950" cy="639763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Судейская категория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3429000"/>
            <a:ext cx="4140200" cy="26971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1 категории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22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судья 2 категории» </a:t>
            </a:r>
            <a:endParaRPr lang="ru-RU" sz="2200" u="sng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судья 3 категории»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7538" y="2566988"/>
            <a:ext cx="4392612" cy="750887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подтверждения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95738" y="3429000"/>
            <a:ext cx="5148262" cy="26971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4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бщероссийкая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спортивная федерация)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2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(Региональная спортивная федерация)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в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(Региональная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федерация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0" y="2133600"/>
            <a:ext cx="8858250" cy="4895850"/>
          </a:xfrm>
        </p:spPr>
        <p:txBody>
          <a:bodyPr/>
          <a:lstStyle/>
          <a:p>
            <a:pPr marL="457200" indent="-457200" algn="just" eaLnBrk="1" hangingPunct="1"/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Symbol" panose="050501020107060205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2525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документы:</a:t>
            </a:r>
          </a:p>
        </p:txBody>
      </p:sp>
      <p:sp>
        <p:nvSpPr>
          <p:cNvPr id="4" name="Содержимое 10"/>
          <p:cNvSpPr txBox="1">
            <a:spLocks/>
          </p:cNvSpPr>
          <p:nvPr/>
        </p:nvSpPr>
        <p:spPr bwMode="auto">
          <a:xfrm>
            <a:off x="357158" y="2857496"/>
            <a:ext cx="857256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273050" indent="-273050" algn="ctr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04.12.2007 № 329-ФЗ </a:t>
            </a:r>
          </a:p>
          <a:p>
            <a:pPr marL="273050" indent="-273050" algn="ctr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физической культуре и спорте в Российской Федерации»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Содержимое 10"/>
          <p:cNvSpPr txBox="1">
            <a:spLocks/>
          </p:cNvSpPr>
          <p:nvPr/>
        </p:nvSpPr>
        <p:spPr bwMode="auto">
          <a:xfrm>
            <a:off x="337457" y="4005064"/>
            <a:ext cx="8592261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accent1"/>
              </a:buClr>
              <a:buSzPct val="100000"/>
              <a:defRPr/>
            </a:pPr>
            <a:r>
              <a:rPr lang="ru-RU" sz="2400" b="1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Положение о спортивных судьях, </a:t>
            </a:r>
          </a:p>
          <a:p>
            <a:pPr algn="ctr">
              <a:buClr>
                <a:schemeClr val="accent1"/>
              </a:buClr>
              <a:buSzPct val="100000"/>
              <a:defRPr/>
            </a:pPr>
            <a:r>
              <a:rPr lang="ru-RU" sz="2400" b="1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утвержденное приказом</a:t>
            </a:r>
            <a:r>
              <a:rPr lang="ru-RU" sz="2400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Министерства спорта Российской Федерации от 30.09.2015 № 913 (действует с 23.02.2016)</a:t>
            </a:r>
          </a:p>
        </p:txBody>
      </p:sp>
      <p:sp>
        <p:nvSpPr>
          <p:cNvPr id="9" name="Содержимое 10"/>
          <p:cNvSpPr txBox="1">
            <a:spLocks/>
          </p:cNvSpPr>
          <p:nvPr/>
        </p:nvSpPr>
        <p:spPr bwMode="auto">
          <a:xfrm>
            <a:off x="331912" y="5437590"/>
            <a:ext cx="859780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accent1"/>
              </a:buClr>
              <a:buSzPct val="100000"/>
              <a:defRPr/>
            </a:pPr>
            <a:r>
              <a:rPr lang="ru-RU" sz="2400" b="1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Квалификационные требования к спортивным судьям </a:t>
            </a:r>
          </a:p>
          <a:p>
            <a:pPr algn="ctr">
              <a:buClr>
                <a:schemeClr val="accent1"/>
              </a:buClr>
              <a:buSzPct val="100000"/>
              <a:defRPr/>
            </a:pPr>
            <a:r>
              <a:rPr lang="ru-RU" sz="2400" b="1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 видам 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Правомочность привлечения спортивных судей по видам спорта к судейству соревнований по другим видам спорта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916113"/>
            <a:ext cx="3889375" cy="9366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Положение о спортивных судьях, </a:t>
            </a:r>
          </a:p>
          <a:p>
            <a:pPr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приказ </a:t>
            </a:r>
            <a:r>
              <a:rPr lang="ru-RU" sz="1800" b="1" dirty="0" err="1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Минспорттуризма</a:t>
            </a:r>
            <a:r>
              <a:rPr lang="ru-RU" sz="1800" b="1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031F43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от 27.11.2008 № 56</a:t>
            </a:r>
            <a:endParaRPr lang="ru-RU" dirty="0"/>
          </a:p>
        </p:txBody>
      </p:sp>
      <p:sp>
        <p:nvSpPr>
          <p:cNvPr id="29700" name="Объект 3"/>
          <p:cNvSpPr>
            <a:spLocks noGrp="1"/>
          </p:cNvSpPr>
          <p:nvPr>
            <p:ph sz="half" idx="2"/>
          </p:nvPr>
        </p:nvSpPr>
        <p:spPr>
          <a:xfrm>
            <a:off x="250825" y="2997200"/>
            <a:ext cx="3889375" cy="3128963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ru-RU" sz="2400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5</a:t>
            </a:r>
          </a:p>
          <a:p>
            <a:pPr marL="0" indent="0" algn="ctr">
              <a:buFont typeface="Symbol" panose="05050102010706020507" pitchFamily="18" charset="2"/>
              <a:buNone/>
            </a:pP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квалификационной категории спортивного судьи, присвоенной в одном из видов спорта, не распространяется на другие виды спорта</a:t>
            </a:r>
          </a:p>
          <a:p>
            <a:pPr marL="0" indent="0">
              <a:buFont typeface="Symbol" panose="05050102010706020507" pitchFamily="18" charset="2"/>
              <a:buNone/>
            </a:pPr>
            <a:endParaRPr lang="ru-RU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7900" y="2276475"/>
            <a:ext cx="4105275" cy="7207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Положение о спортивных судьях, </a:t>
            </a:r>
          </a:p>
          <a:p>
            <a:pPr>
              <a:spcBef>
                <a:spcPts val="0"/>
              </a:spcBef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риказ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Минспорта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от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30.09.2015 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№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913 (действует с 23.02.2016)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9702" name="Объект 5"/>
          <p:cNvSpPr>
            <a:spLocks noGrp="1"/>
          </p:cNvSpPr>
          <p:nvPr>
            <p:ph sz="quarter" idx="4"/>
          </p:nvPr>
        </p:nvSpPr>
        <p:spPr>
          <a:xfrm>
            <a:off x="4646613" y="2997200"/>
            <a:ext cx="4246562" cy="3600450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ru-RU" sz="2400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4</a:t>
            </a:r>
          </a:p>
          <a:p>
            <a:pPr marL="0" indent="0" algn="ctr">
              <a:buFont typeface="Symbol" panose="05050102010706020507" pitchFamily="18" charset="2"/>
              <a:buNone/>
            </a:pPr>
            <a:r>
              <a:rPr lang="ru-RU" sz="22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право судить соревнования, правила вида спорта которых, в части спортивных дисциплин, не имеет отличий от вида спорта, в котором присвоена судейская категория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-5472113"/>
            <a:ext cx="8642350" cy="12695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endParaRPr lang="ru-RU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Рекомендуемый образец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(Решение) от ________________№ ___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(полное наименование региональной спортивной федерации)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подтверждении квалификационной категории спортивного судьи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«спортивный судья первой категории» («спортивный судья второй категории», «спортивный судья третьей категории»)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 В соответствии с Положением о спортивных судьях, утвержденным приказом Министерства спорта Российской Федерации от 30.09.2015 № 913, и Квалификационными требованиями к спортивным судьям по виду спорта «___________________», утвержденными приказом Министерства спорта Российской Федерации от _______________ № ______, ____________________________________                                                                                            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539750" algn="just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(ФИО спортивного судьи)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подтвердил квалификационную категории спортивного судьи «спортивный судья первой категории» («спортивный судья второй категории», «спортивный судья третьей категории») сроком на ______ года до ______________.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(дата)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региональной спортивной федерации        ________________   _________________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(подпись)                       (расшифровка)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М.П.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338138"/>
            <a:ext cx="8569325" cy="179546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04.12.2007 № 329-ФЗ </a:t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физической культуре и спорте в Российской Федерации»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9 статьи 2)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2708275"/>
            <a:ext cx="8713787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Официальными физкультурными мероприятиями и спортивными мероприятиями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считаются физкультурные мероприятия и спортивные мероприятия, включенные: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Единый календарный план межрегиональных, всероссийских и международных физкультурных мероприятий и спортивных мероприятий 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календарные планы физкультурных мероприятий и спортивных мероприятий субъектов Российской Федерации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календарные планы физкультурных мероприятий и спортивных мероприятий муниципальных образований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2674938"/>
            <a:ext cx="8569325" cy="345122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спортивной федерации </a:t>
            </a: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приобретенным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государственной аккредитации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региональной общественной организации или структурного подразделения (регионального отделения) общероссийской спортивной федерации в качестве региональной спортивной федерации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2808287"/>
          </a:xfrm>
        </p:spPr>
        <p:txBody>
          <a:bodyPr/>
          <a:lstStyle/>
          <a:p>
            <a:pPr marL="273050" indent="-273050">
              <a:spcBef>
                <a:spcPts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04.12.2007 № 329-ФЗ 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физической культуре и спорте в Российской Федерации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7 статьи 13)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79388" y="-387350"/>
            <a:ext cx="8713787" cy="3168650"/>
          </a:xfrm>
        </p:spPr>
        <p:txBody>
          <a:bodyPr/>
          <a:lstStyle/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</a:t>
            </a: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b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b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</a:t>
            </a: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alt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Положения)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Содержимое 10"/>
          <p:cNvSpPr txBox="1">
            <a:spLocks/>
          </p:cNvSpPr>
          <p:nvPr/>
        </p:nvSpPr>
        <p:spPr bwMode="auto">
          <a:xfrm>
            <a:off x="179512" y="2636912"/>
            <a:ext cx="8784976" cy="39087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273050" indent="-273050" algn="ctr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спортивного судьи </a:t>
            </a:r>
          </a:p>
          <a:p>
            <a:pPr marL="273050" indent="-273050" algn="ctr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3 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273050" indent="-273050" algn="just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ctr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гражданам Российской Федерации 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16 лет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Квалификационными требованиями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сроком </a:t>
            </a:r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1 год 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 ранее </a:t>
            </a:r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1 год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начала спортивной судейской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100000"/>
              <a:defRPr/>
            </a:pPr>
            <a:endParaRPr lang="ru-RU" alt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7975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5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251520" y="2708920"/>
            <a:ext cx="8748972" cy="3970318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2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Российской Федерации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Квалификационными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</a:t>
            </a:r>
          </a:p>
          <a:p>
            <a:pPr marL="0" indent="0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сроком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 года </a:t>
            </a:r>
            <a:endParaRPr lang="ru-RU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присвоения квалификационной категории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5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179512" y="2564904"/>
            <a:ext cx="8820980" cy="4114334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1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Российской Федерации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Квалификационными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</a:t>
            </a:r>
          </a:p>
          <a:p>
            <a:pPr marL="0" indent="0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сроком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 года </a:t>
            </a:r>
            <a:endParaRPr lang="ru-RU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присвоения квалификационной категории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5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251520" y="2636912"/>
            <a:ext cx="8640960" cy="4114334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1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Российской Федерации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звание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 спорта России международного класса»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 спорта России»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виду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Квалификационными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 (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предъявляемыми к 1 категории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сроком </a:t>
            </a:r>
            <a:r>
              <a:rPr lang="ru-RU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altLang="ru-RU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 и учета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судьи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19 Положения)</a:t>
            </a:r>
            <a:endParaRPr lang="ru-RU" sz="2400" dirty="0"/>
          </a:p>
        </p:txBody>
      </p:sp>
      <p:sp>
        <p:nvSpPr>
          <p:cNvPr id="4" name="Содержимое 10"/>
          <p:cNvSpPr txBox="1">
            <a:spLocks noGrp="1"/>
          </p:cNvSpPr>
          <p:nvPr>
            <p:ph idx="1"/>
          </p:nvPr>
        </p:nvSpPr>
        <p:spPr>
          <a:xfrm>
            <a:off x="251520" y="2636912"/>
            <a:ext cx="8784976" cy="4185761"/>
          </a:xfrm>
          <a:solidFill>
            <a:schemeClr val="bg1">
              <a:lumMod val="85000"/>
            </a:scheme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спортивного судьи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всероссийской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Российской Федерации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Квалификационными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сроком </a:t>
            </a:r>
            <a:r>
              <a:rPr lang="ru-RU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4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spcBef>
                <a:spcPts val="0"/>
              </a:spcBef>
              <a:buFont typeface="Symbol" panose="05050102010706020507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через 2 года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присвоения квалификационной категории спортивного судьи 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судья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2905</TotalTime>
  <Words>1226</Words>
  <Application>Microsoft Office PowerPoint</Application>
  <PresentationFormat>Экран (4:3)</PresentationFormat>
  <Paragraphs>183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Arial</vt:lpstr>
      <vt:lpstr>Candara</vt:lpstr>
      <vt:lpstr>Symbol</vt:lpstr>
      <vt:lpstr>Times New Roman</vt:lpstr>
      <vt:lpstr>Arial Unicode MS</vt:lpstr>
      <vt:lpstr>Волна</vt:lpstr>
      <vt:lpstr>Совершенствование системы организации спортивного судейства  в регионе</vt:lpstr>
      <vt:lpstr>Основные документы:</vt:lpstr>
      <vt:lpstr>Федеральный закон от 04.12.2007 № 329-ФЗ  «О физической культуре и спорте в Российской Федерации» (пункт 9 статьи 2)</vt:lpstr>
      <vt:lpstr>Федеральный закон от 04.12.2007 № 329-ФЗ  «О физической культуре и спорте в Российской Федерации» (пункт 7 статьи 13) </vt:lpstr>
      <vt:lpstr>Порядок присвоения и учета  квалификационной категории  спортивного судьи  (пункт 5 Положения)</vt:lpstr>
      <vt:lpstr>Порядок присвоения и учета  квалификационной категории  спортивного судьи  (пункт 5 Положения)</vt:lpstr>
      <vt:lpstr>Порядок присвоения и учета  квалификационной категории  спортивного судьи  (пункт 5 Положения)</vt:lpstr>
      <vt:lpstr>Порядок присвоения и учета  квалификационной категории  спортивного судьи  (пункт 5 Положения)</vt:lpstr>
      <vt:lpstr>Порядок присвоения и учета  квалификационной категории  спортивного судьи  (пункт 19 Положения)</vt:lpstr>
      <vt:lpstr>Порядок присвоения и учета  квалификационной категории  спортивного судьи  (пункт 19 Положения)</vt:lpstr>
      <vt:lpstr>Порядок присвоения и учета квалификационной категории  спортивного судьи  (пункт 9 Положения)</vt:lpstr>
      <vt:lpstr>Порядок присвоения и учета квалификационной категории  спортивного судьи (пункт 9 Положения)</vt:lpstr>
      <vt:lpstr>Порядок присвоения и учета квалификационной категории  спортивного судьи (пункт 14 Положения)</vt:lpstr>
      <vt:lpstr>Требования для присвоения квалификационных категорий  спортивных судей (пункт 32.1 Положения)</vt:lpstr>
      <vt:lpstr>Требования для присвоения квалификационных категорий  спортивных судей (пункт 32.1 Положения)</vt:lpstr>
      <vt:lpstr>Требования для подтверждения квалификационных категорий  спортивных судей (пункт 32.2 Положения)</vt:lpstr>
      <vt:lpstr>Требования для подтверждения квалификационных категорий  спортивных судей (пункт 32.2 Положения)</vt:lpstr>
      <vt:lpstr>Квалификационные требования  к судейским категориям (пункты Положения)</vt:lpstr>
      <vt:lpstr>Периодичность подтверждения квалификационных категорий  спортивных судей (подпункт 7 пункта 32.2 Положения)</vt:lpstr>
      <vt:lpstr>Правомочность привлечения спортивных судей по видам спорта к судейству соревнований по другим видам спорта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виды спорта</dc:title>
  <dc:creator>Викторик</dc:creator>
  <cp:lastModifiedBy>Богданов В.В.</cp:lastModifiedBy>
  <cp:revision>167</cp:revision>
  <cp:lastPrinted>2015-06-15T11:53:12Z</cp:lastPrinted>
  <dcterms:created xsi:type="dcterms:W3CDTF">2015-06-13T08:17:41Z</dcterms:created>
  <dcterms:modified xsi:type="dcterms:W3CDTF">2016-11-02T10:00:27Z</dcterms:modified>
</cp:coreProperties>
</file>